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8" r:id="rId1"/>
  </p:sldMasterIdLst>
  <p:notesMasterIdLst>
    <p:notesMasterId r:id="rId12"/>
  </p:notesMasterIdLst>
  <p:sldIdLst>
    <p:sldId id="257" r:id="rId2"/>
    <p:sldId id="258" r:id="rId3"/>
    <p:sldId id="259" r:id="rId4"/>
    <p:sldId id="260" r:id="rId5"/>
    <p:sldId id="269" r:id="rId6"/>
    <p:sldId id="263" r:id="rId7"/>
    <p:sldId id="264" r:id="rId8"/>
    <p:sldId id="270" r:id="rId9"/>
    <p:sldId id="265"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FFBDCC-FE1E-4BEB-B384-CDF13C2C5453}" type="datetimeFigureOut">
              <a:rPr lang="en-US" smtClean="0"/>
              <a:t>5/20/2020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A39448-BCC5-4765-AF16-EAEBEC1D5F45}" type="slidenum">
              <a:rPr lang="en-US" smtClean="0"/>
              <a:t>‹#›</a:t>
            </a:fld>
            <a:endParaRPr lang="en-US" dirty="0"/>
          </a:p>
        </p:txBody>
      </p:sp>
    </p:spTree>
    <p:extLst>
      <p:ext uri="{BB962C8B-B14F-4D97-AF65-F5344CB8AC3E}">
        <p14:creationId xmlns:p14="http://schemas.microsoft.com/office/powerpoint/2010/main" val="2797501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YouTube Link: http://www.youtube.com/watch?v=Vj5wo3BpAjk</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1260EA6-DD0A-4F88-8FC6-01C9C9EB5273}" type="slidenum">
              <a:rPr lang="en-US" altLang="en-US">
                <a:latin typeface="Calibri" panose="020F0502020204030204" pitchFamily="34" charset="0"/>
              </a:rPr>
              <a:pPr eaLnBrk="1" hangingPunct="1"/>
              <a:t>4</a:t>
            </a:fld>
            <a:endParaRPr lang="en-US" altLang="en-US" dirty="0">
              <a:latin typeface="Calibri" panose="020F0502020204030204" pitchFamily="34" charset="0"/>
            </a:endParaRPr>
          </a:p>
        </p:txBody>
      </p:sp>
    </p:spTree>
    <p:extLst>
      <p:ext uri="{BB962C8B-B14F-4D97-AF65-F5344CB8AC3E}">
        <p14:creationId xmlns:p14="http://schemas.microsoft.com/office/powerpoint/2010/main" val="3736041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1752497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2332200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2757090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294068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1569293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383537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3308231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1638295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388851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2757378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98891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44056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86557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342680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2348609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768107-B673-4C4E-B1CC-1CBEB2EA3B00}" type="datetimeFigureOut">
              <a:rPr lang="en-US" smtClean="0"/>
              <a:t>5/20/2020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7ACA2-75D1-4BD9-897C-6920E3C3A442}" type="slidenum">
              <a:rPr lang="en-US" smtClean="0"/>
              <a:t>‹#›</a:t>
            </a:fld>
            <a:endParaRPr lang="en-US" dirty="0"/>
          </a:p>
        </p:txBody>
      </p:sp>
    </p:spTree>
    <p:extLst>
      <p:ext uri="{BB962C8B-B14F-4D97-AF65-F5344CB8AC3E}">
        <p14:creationId xmlns:p14="http://schemas.microsoft.com/office/powerpoint/2010/main" val="3250066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768107-B673-4C4E-B1CC-1CBEB2EA3B00}" type="datetimeFigureOut">
              <a:rPr lang="en-US" smtClean="0"/>
              <a:t>5/20/2020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1737ACA2-75D1-4BD9-897C-6920E3C3A442}" type="slidenum">
              <a:rPr lang="en-US" smtClean="0"/>
              <a:t>‹#›</a:t>
            </a:fld>
            <a:endParaRPr lang="en-US" dirty="0"/>
          </a:p>
        </p:txBody>
      </p:sp>
    </p:spTree>
    <p:extLst>
      <p:ext uri="{BB962C8B-B14F-4D97-AF65-F5344CB8AC3E}">
        <p14:creationId xmlns:p14="http://schemas.microsoft.com/office/powerpoint/2010/main" val="3915287993"/>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youtube.com/watch?v=U4NXY9Ws_j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blogs.findlaw.com/legalgrounds/2019/11/ben.html" TargetMode="External"/><Relationship Id="rId2" Type="http://schemas.openxmlformats.org/officeDocument/2006/relationships/hyperlink" Target="https://www.prnewswire.com/news-releases/ben--jerrys-stops-calling-cows-happy-after-being-sued-for-false-advertising-300988510.html" TargetMode="External"/><Relationship Id="rId1" Type="http://schemas.openxmlformats.org/officeDocument/2006/relationships/slideLayout" Target="../slideLayouts/slideLayout2.xml"/><Relationship Id="rId4" Type="http://schemas.openxmlformats.org/officeDocument/2006/relationships/hyperlink" Target="https://www.foodnavigator-usa.com/Article/2019/11/14/Happy-Cows-Ben-Jerry-s-sued-again-over-milk-sourc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bwMode="auto">
          <a:xfrm>
            <a:off x="3810000" y="1481071"/>
            <a:ext cx="6172200" cy="2757556"/>
          </a:xfrm>
        </p:spPr>
        <p:txBody>
          <a:bodyPr vert="horz" wrap="square" lIns="91440" tIns="45720" rIns="91440" bIns="45720" numCol="1" rtlCol="0" anchor="ctr" anchorCtr="0" compatLnSpc="1">
            <a:prstTxWarp prst="textNoShape">
              <a:avLst/>
            </a:prstTxWarp>
            <a:normAutofit fontScale="90000"/>
          </a:bodyPr>
          <a:lstStyle/>
          <a:p>
            <a:pPr algn="ctr" eaLnBrk="1" hangingPunct="1"/>
            <a:r>
              <a:rPr lang="en-US" altLang="en-US" cap="none" dirty="0" smtClean="0">
                <a:ea typeface="ＭＳ Ｐゴシック" panose="020B0600070205080204" pitchFamily="34" charset="-128"/>
              </a:rPr>
              <a:t>JAMES </a:t>
            </a:r>
            <a:r>
              <a:rPr lang="en-US" altLang="en-US" dirty="0" smtClean="0">
                <a:ea typeface="ＭＳ Ｐゴシック" panose="020B0600070205080204" pitchFamily="34" charset="-128"/>
              </a:rPr>
              <a:t>EHLER’S</a:t>
            </a:r>
            <a:r>
              <a:rPr lang="en-US" altLang="en-US" cap="none" dirty="0" smtClean="0">
                <a:ea typeface="ＭＳ Ｐゴシック" panose="020B0600070205080204" pitchFamily="34" charset="-128"/>
              </a:rPr>
              <a:t>R </a:t>
            </a:r>
            <a:br>
              <a:rPr lang="en-US" altLang="en-US" cap="none" dirty="0" smtClean="0">
                <a:ea typeface="ＭＳ Ｐゴシック" panose="020B0600070205080204" pitchFamily="34" charset="-128"/>
              </a:rPr>
            </a:br>
            <a:r>
              <a:rPr lang="en-US" altLang="en-US" cap="none" dirty="0" smtClean="0">
                <a:ea typeface="ＭＳ Ｐゴシック" panose="020B0600070205080204" pitchFamily="34" charset="-128"/>
              </a:rPr>
              <a:t>V. </a:t>
            </a:r>
            <a:br>
              <a:rPr lang="en-US" altLang="en-US" cap="none" dirty="0" smtClean="0">
                <a:ea typeface="ＭＳ Ｐゴシック" panose="020B0600070205080204" pitchFamily="34" charset="-128"/>
              </a:rPr>
            </a:br>
            <a:r>
              <a:rPr lang="en-US" altLang="en-US" cap="none" dirty="0" smtClean="0">
                <a:ea typeface="ＭＳ Ｐゴシック" panose="020B0600070205080204" pitchFamily="34" charset="-128"/>
              </a:rPr>
              <a:t>BEN &amp; JERRY’S</a:t>
            </a:r>
            <a:br>
              <a:rPr lang="en-US" altLang="en-US" cap="none" dirty="0" smtClean="0">
                <a:ea typeface="ＭＳ Ｐゴシック" panose="020B0600070205080204" pitchFamily="34" charset="-128"/>
              </a:rPr>
            </a:br>
            <a:r>
              <a:rPr lang="en-US" altLang="en-US" dirty="0" smtClean="0">
                <a:ea typeface="ＭＳ Ｐゴシック" panose="020B0600070205080204" pitchFamily="34" charset="-128"/>
              </a:rPr>
              <a:t>ICE CREAM</a:t>
            </a:r>
            <a:endParaRPr lang="en-US" altLang="en-US" cap="none" dirty="0" smtClean="0">
              <a:ea typeface="ＭＳ Ｐゴシック" panose="020B0600070205080204" pitchFamily="34" charset="-128"/>
            </a:endParaRPr>
          </a:p>
        </p:txBody>
      </p:sp>
      <p:sp>
        <p:nvSpPr>
          <p:cNvPr id="8195" name="Subtitle 2"/>
          <p:cNvSpPr>
            <a:spLocks noGrp="1"/>
          </p:cNvSpPr>
          <p:nvPr>
            <p:ph type="subTitle" idx="1"/>
          </p:nvPr>
        </p:nvSpPr>
        <p:spPr>
          <a:xfrm>
            <a:off x="3810000" y="5481638"/>
            <a:ext cx="6172200" cy="893762"/>
          </a:xfrm>
        </p:spPr>
        <p:txBody>
          <a:bodyPr>
            <a:normAutofit fontScale="92500" lnSpcReduction="10000"/>
          </a:bodyPr>
          <a:lstStyle/>
          <a:p>
            <a:pPr eaLnBrk="1" hangingPunct="1"/>
            <a:r>
              <a:rPr lang="en-US" altLang="en-US" sz="1400" dirty="0">
                <a:ea typeface="ＭＳ Ｐゴシック" panose="020B0600070205080204" pitchFamily="34" charset="-128"/>
              </a:rPr>
              <a:t>Student:  </a:t>
            </a:r>
            <a:r>
              <a:rPr lang="en-US" altLang="en-US" sz="1400" dirty="0" smtClean="0">
                <a:ea typeface="ＭＳ Ｐゴシック" panose="020B0600070205080204" pitchFamily="34" charset="-128"/>
              </a:rPr>
              <a:t>______________________</a:t>
            </a:r>
          </a:p>
          <a:p>
            <a:pPr eaLnBrk="1" hangingPunct="1"/>
            <a:r>
              <a:rPr lang="en-US" altLang="en-US" sz="1400" dirty="0" smtClean="0">
                <a:ea typeface="ＭＳ Ｐゴシック" panose="020B0600070205080204" pitchFamily="34" charset="-128"/>
              </a:rPr>
              <a:t>Course name:</a:t>
            </a:r>
            <a:endParaRPr lang="en-US" altLang="en-US" sz="1400" dirty="0">
              <a:ea typeface="ＭＳ Ｐゴシック" panose="020B0600070205080204" pitchFamily="34" charset="-128"/>
            </a:endParaRPr>
          </a:p>
          <a:p>
            <a:pPr eaLnBrk="1" hangingPunct="1"/>
            <a:r>
              <a:rPr lang="en-US" altLang="en-US" sz="1400" dirty="0" smtClean="0">
                <a:ea typeface="ＭＳ Ｐゴシック" panose="020B0600070205080204" pitchFamily="34" charset="-128"/>
              </a:rPr>
              <a:t>Professor:</a:t>
            </a:r>
          </a:p>
          <a:p>
            <a:pPr eaLnBrk="1" hangingPunct="1"/>
            <a:endParaRPr lang="en-US" altLang="en-US" sz="1400" dirty="0">
              <a:ea typeface="ＭＳ Ｐゴシック" panose="020B0600070205080204" pitchFamily="34" charset="-128"/>
            </a:endParaRPr>
          </a:p>
        </p:txBody>
      </p:sp>
      <p:pic>
        <p:nvPicPr>
          <p:cNvPr id="2" name="Picture 1"/>
          <p:cNvPicPr>
            <a:picLocks noChangeAspect="1"/>
          </p:cNvPicPr>
          <p:nvPr/>
        </p:nvPicPr>
        <p:blipFill>
          <a:blip r:embed="rId2"/>
          <a:stretch>
            <a:fillRect/>
          </a:stretch>
        </p:blipFill>
        <p:spPr>
          <a:xfrm>
            <a:off x="8621600" y="382589"/>
            <a:ext cx="2933700" cy="2476521"/>
          </a:xfrm>
          <a:prstGeom prst="rect">
            <a:avLst/>
          </a:prstGeom>
        </p:spPr>
      </p:pic>
    </p:spTree>
    <p:extLst>
      <p:ext uri="{BB962C8B-B14F-4D97-AF65-F5344CB8AC3E}">
        <p14:creationId xmlns:p14="http://schemas.microsoft.com/office/powerpoint/2010/main" val="10267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bwMode="auto">
          <a:xfrm>
            <a:off x="1981200" y="274639"/>
            <a:ext cx="7467600" cy="719137"/>
          </a:xfrm>
        </p:spPr>
        <p:txBody>
          <a:bodyPr vert="horz" wrap="square" lIns="91440" tIns="45720" rIns="91440" bIns="45720" numCol="1" rtlCol="0" anchor="ctr" anchorCtr="0" compatLnSpc="1">
            <a:prstTxWarp prst="textNoShape">
              <a:avLst/>
            </a:prstTxWarp>
            <a:normAutofit/>
          </a:bodyPr>
          <a:lstStyle/>
          <a:p>
            <a:pPr eaLnBrk="1" hangingPunct="1"/>
            <a:r>
              <a:rPr lang="en-US" altLang="en-US" cap="none" dirty="0" smtClean="0">
                <a:ea typeface="ＭＳ Ｐゴシック" panose="020B0600070205080204" pitchFamily="34" charset="-128"/>
              </a:rPr>
              <a:t>THE CASE</a:t>
            </a:r>
          </a:p>
        </p:txBody>
      </p:sp>
      <p:pic>
        <p:nvPicPr>
          <p:cNvPr id="6" name="Content Placeholder 5"/>
          <p:cNvPicPr>
            <a:picLocks noGrp="1" noChangeAspect="1"/>
          </p:cNvPicPr>
          <p:nvPr>
            <p:ph idx="1"/>
          </p:nvPr>
        </p:nvPicPr>
        <p:blipFill>
          <a:blip r:embed="rId2"/>
          <a:stretch>
            <a:fillRect/>
          </a:stretch>
        </p:blipFill>
        <p:spPr>
          <a:xfrm>
            <a:off x="7213220" y="1352551"/>
            <a:ext cx="4471159" cy="4351338"/>
          </a:xfrm>
          <a:prstGeom prst="rect">
            <a:avLst/>
          </a:prstGeom>
        </p:spPr>
      </p:pic>
      <p:sp>
        <p:nvSpPr>
          <p:cNvPr id="9220" name="TextBox 4"/>
          <p:cNvSpPr txBox="1">
            <a:spLocks noChangeArrowheads="1"/>
          </p:cNvSpPr>
          <p:nvPr/>
        </p:nvSpPr>
        <p:spPr bwMode="auto">
          <a:xfrm>
            <a:off x="1981201" y="1352551"/>
            <a:ext cx="5078413"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Char char="•"/>
            </a:pPr>
            <a:r>
              <a:rPr lang="en-US" altLang="en-US" dirty="0">
                <a:latin typeface="Century Schoolbook" panose="02040604050505020304" pitchFamily="18" charset="0"/>
              </a:rPr>
              <a:t> </a:t>
            </a:r>
            <a:r>
              <a:rPr lang="en-US" altLang="en-US" dirty="0" smtClean="0">
                <a:latin typeface="Century Schoolbook" panose="02040604050505020304" pitchFamily="18" charset="0"/>
              </a:rPr>
              <a:t>October, 29,2019: James Ehler filed a case against Ben &amp;Jerry’s Ice cream company 	</a:t>
            </a:r>
            <a:endParaRPr lang="en-US" altLang="en-US" dirty="0">
              <a:latin typeface="Century Schoolbook" panose="02040604050505020304" pitchFamily="18" charset="0"/>
            </a:endParaRPr>
          </a:p>
          <a:p>
            <a:pPr eaLnBrk="1" hangingPunct="1">
              <a:buFont typeface="Arial" panose="020B0604020202020204" pitchFamily="34" charset="0"/>
              <a:buChar char="•"/>
            </a:pPr>
            <a:r>
              <a:rPr lang="en-US" altLang="en-US" dirty="0">
                <a:latin typeface="Century Schoolbook" panose="02040604050505020304" pitchFamily="18" charset="0"/>
              </a:rPr>
              <a:t> </a:t>
            </a:r>
            <a:r>
              <a:rPr lang="en-US" altLang="en-US" dirty="0" smtClean="0">
                <a:latin typeface="Century Schoolbook" panose="02040604050505020304" pitchFamily="18" charset="0"/>
              </a:rPr>
              <a:t> Ben &amp; Jerry’s  Ice Cream was founded in 1978 by Ben Cohen and Jerry Greenfield in Burlington, Vermont but was in 2001 sold to Unilever.</a:t>
            </a:r>
          </a:p>
          <a:p>
            <a:pPr eaLnBrk="1" hangingPunct="1">
              <a:buFont typeface="Arial" panose="020B0604020202020204" pitchFamily="34" charset="0"/>
              <a:buChar char="•"/>
            </a:pPr>
            <a:r>
              <a:rPr lang="en-US" altLang="en-US" dirty="0" smtClean="0">
                <a:latin typeface="Century Schoolbook" panose="02040604050505020304" pitchFamily="18" charset="0"/>
              </a:rPr>
              <a:t>Ben &amp; Jerry’s Ice Cream advertises its products with a clause that the products come from “happy cows” cared for by “happy farmers”</a:t>
            </a:r>
          </a:p>
          <a:p>
            <a:pPr eaLnBrk="1" hangingPunct="1">
              <a:buFont typeface="Arial" panose="020B0604020202020204" pitchFamily="34" charset="0"/>
              <a:buChar char="•"/>
            </a:pPr>
            <a:r>
              <a:rPr lang="en-US" altLang="en-US" dirty="0" smtClean="0">
                <a:latin typeface="Century Schoolbook" panose="02040604050505020304" pitchFamily="18" charset="0"/>
              </a:rPr>
              <a:t> James Ehler filed a legal suit  that Ben &amp; Jerry’s only joyrides on Vermont’s great name and standards but is misleading marketing enabled it to burnish its socially conscious image and charge higher prices for its ice cream, even though more than half the milk and cream was mass-produced.</a:t>
            </a:r>
            <a:endParaRPr lang="en-US" altLang="en-US" dirty="0">
              <a:latin typeface="Century Schoolbook" panose="02040604050505020304" pitchFamily="18" charset="0"/>
            </a:endParaRPr>
          </a:p>
        </p:txBody>
      </p:sp>
    </p:spTree>
    <p:extLst>
      <p:ext uri="{BB962C8B-B14F-4D97-AF65-F5344CB8AC3E}">
        <p14:creationId xmlns:p14="http://schemas.microsoft.com/office/powerpoint/2010/main" val="7915191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bwMode="auto">
          <a:xfrm>
            <a:off x="1981200" y="274638"/>
            <a:ext cx="7467600" cy="647700"/>
          </a:xfrm>
        </p:spPr>
        <p:txBody>
          <a:bodyPr vert="horz" wrap="square" lIns="91440" tIns="45720" rIns="91440" bIns="45720" numCol="1" rtlCol="0" anchor="t" anchorCtr="0" compatLnSpc="1">
            <a:prstTxWarp prst="textNoShape">
              <a:avLst/>
            </a:prstTxWarp>
            <a:noAutofit/>
          </a:bodyPr>
          <a:lstStyle/>
          <a:p>
            <a:pPr eaLnBrk="1" hangingPunct="1"/>
            <a:r>
              <a:rPr lang="en-US" altLang="en-US" cap="none" dirty="0" smtClean="0">
                <a:ea typeface="ＭＳ Ｐゴシック" panose="020B0600070205080204" pitchFamily="34" charset="-128"/>
              </a:rPr>
              <a:t>THE VERDICT</a:t>
            </a:r>
          </a:p>
        </p:txBody>
      </p:sp>
      <p:sp>
        <p:nvSpPr>
          <p:cNvPr id="10243" name="Content Placeholder 2"/>
          <p:cNvSpPr>
            <a:spLocks noGrp="1"/>
          </p:cNvSpPr>
          <p:nvPr>
            <p:ph idx="1"/>
          </p:nvPr>
        </p:nvSpPr>
        <p:spPr>
          <a:xfrm>
            <a:off x="1981200" y="1082676"/>
            <a:ext cx="7467600" cy="5400675"/>
          </a:xfrm>
        </p:spPr>
        <p:txBody>
          <a:bodyPr>
            <a:normAutofit/>
          </a:bodyPr>
          <a:lstStyle/>
          <a:p>
            <a:pPr eaLnBrk="1" hangingPunct="1">
              <a:buFont typeface="Arial" panose="020B0604020202020204" pitchFamily="34" charset="0"/>
              <a:buChar char="•"/>
            </a:pPr>
            <a:r>
              <a:rPr lang="en-US" altLang="en-US" dirty="0" smtClean="0">
                <a:ea typeface="ＭＳ Ｐゴシック" panose="020B0600070205080204" pitchFamily="34" charset="-128"/>
              </a:rPr>
              <a:t>The jury ruled in favor of Ben&amp; Jerry’s due to the following:</a:t>
            </a:r>
          </a:p>
          <a:p>
            <a:pPr lvl="1">
              <a:buFont typeface="Courier New" panose="02070309020205020404" pitchFamily="49" charset="0"/>
              <a:buChar char="o"/>
            </a:pPr>
            <a:r>
              <a:rPr lang="en-US" altLang="en-US" dirty="0" smtClean="0">
                <a:ea typeface="ＭＳ Ｐゴシック" panose="020B0600070205080204" pitchFamily="34" charset="-128"/>
              </a:rPr>
              <a:t>The </a:t>
            </a:r>
            <a:r>
              <a:rPr lang="en-US" altLang="en-US" dirty="0">
                <a:ea typeface="ＭＳ Ｐゴシック" panose="020B0600070205080204" pitchFamily="34" charset="-128"/>
              </a:rPr>
              <a:t>fine print on Ben &amp; Jerry’s website makes it clear that not all of the ice cream is sourced from cows enrolled in the “Happy Dairy” program</a:t>
            </a:r>
            <a:r>
              <a:rPr lang="en-US" altLang="en-US" dirty="0" smtClean="0">
                <a:ea typeface="ＭＳ Ｐゴシック" panose="020B0600070205080204" pitchFamily="34" charset="-128"/>
              </a:rPr>
              <a:t>.</a:t>
            </a:r>
          </a:p>
          <a:p>
            <a:pPr lvl="1">
              <a:buFont typeface="Courier New" panose="02070309020205020404" pitchFamily="49" charset="0"/>
              <a:buChar char="o"/>
            </a:pPr>
            <a:r>
              <a:rPr lang="en-US" altLang="en-US" dirty="0" smtClean="0">
                <a:ea typeface="ＭＳ Ｐゴシック" panose="020B0600070205080204" pitchFamily="34" charset="-128"/>
              </a:rPr>
              <a:t>The site also clarifies that only willing farms participate in the program.</a:t>
            </a:r>
          </a:p>
          <a:p>
            <a:pPr lvl="1">
              <a:buFont typeface="Courier New" panose="02070309020205020404" pitchFamily="49" charset="0"/>
              <a:buChar char="o"/>
            </a:pPr>
            <a:r>
              <a:rPr lang="en-US" altLang="en-US" dirty="0">
                <a:ea typeface="ＭＳ Ｐゴシック" panose="020B0600070205080204" pitchFamily="34" charset="-128"/>
              </a:rPr>
              <a:t> </a:t>
            </a:r>
            <a:r>
              <a:rPr lang="en-US" altLang="en-US" dirty="0" smtClean="0">
                <a:ea typeface="ＭＳ Ｐゴシック" panose="020B0600070205080204" pitchFamily="34" charset="-128"/>
              </a:rPr>
              <a:t>Further ,the </a:t>
            </a:r>
            <a:r>
              <a:rPr lang="en-US" altLang="en-US" dirty="0">
                <a:ea typeface="ＭＳ Ｐゴシック" panose="020B0600070205080204" pitchFamily="34" charset="-128"/>
              </a:rPr>
              <a:t>company </a:t>
            </a:r>
            <a:r>
              <a:rPr lang="en-US" altLang="en-US" dirty="0" smtClean="0">
                <a:ea typeface="ＭＳ Ｐゴシック" panose="020B0600070205080204" pitchFamily="34" charset="-128"/>
              </a:rPr>
              <a:t>did </a:t>
            </a:r>
            <a:r>
              <a:rPr lang="en-US" altLang="en-US" dirty="0">
                <a:ea typeface="ＭＳ Ｐゴシック" panose="020B0600070205080204" pitchFamily="34" charset="-128"/>
              </a:rPr>
              <a:t>not claim all its milk was sourced from “happy cows.” </a:t>
            </a:r>
            <a:endParaRPr lang="en-US" altLang="en-US" dirty="0" smtClean="0">
              <a:ea typeface="ＭＳ Ｐゴシック" panose="020B0600070205080204" pitchFamily="34" charset="-128"/>
            </a:endParaRPr>
          </a:p>
          <a:p>
            <a:pPr lvl="1">
              <a:buFont typeface="Courier New" panose="02070309020205020404" pitchFamily="49" charset="0"/>
              <a:buChar char="o"/>
            </a:pPr>
            <a:r>
              <a:rPr lang="en-US" altLang="en-US" dirty="0" smtClean="0">
                <a:ea typeface="ＭＳ Ｐゴシック" panose="020B0600070205080204" pitchFamily="34" charset="-128"/>
              </a:rPr>
              <a:t>Additionally, the </a:t>
            </a:r>
            <a:r>
              <a:rPr lang="en-US" altLang="en-US" dirty="0">
                <a:ea typeface="ＭＳ Ｐゴシック" panose="020B0600070205080204" pitchFamily="34" charset="-128"/>
              </a:rPr>
              <a:t>company has since removed the “happy” label from its packaging, </a:t>
            </a:r>
            <a:r>
              <a:rPr lang="en-US" altLang="en-US" dirty="0" smtClean="0">
                <a:ea typeface="ＭＳ Ｐゴシック" panose="020B0600070205080204" pitchFamily="34" charset="-128"/>
              </a:rPr>
              <a:t>leaving cartoon cows, hence there’s </a:t>
            </a:r>
            <a:r>
              <a:rPr lang="en-US" altLang="en-US" dirty="0">
                <a:ea typeface="ＭＳ Ｐゴシック" panose="020B0600070205080204" pitchFamily="34" charset="-128"/>
              </a:rPr>
              <a:t>no possibility for future misleading </a:t>
            </a:r>
            <a:r>
              <a:rPr lang="en-US" altLang="en-US" dirty="0" smtClean="0">
                <a:ea typeface="ＭＳ Ｐゴシック" panose="020B0600070205080204" pitchFamily="34" charset="-128"/>
              </a:rPr>
              <a:t>advertising.</a:t>
            </a:r>
          </a:p>
          <a:p>
            <a:pPr lvl="1">
              <a:buFont typeface="Courier New" panose="02070309020205020404" pitchFamily="49" charset="0"/>
              <a:buChar char="o"/>
            </a:pPr>
            <a:endParaRPr lang="en-US" altLang="en-US" dirty="0">
              <a:ea typeface="ＭＳ Ｐゴシック" panose="020B0600070205080204" pitchFamily="34" charset="-128"/>
            </a:endParaRPr>
          </a:p>
        </p:txBody>
      </p:sp>
      <p:pic>
        <p:nvPicPr>
          <p:cNvPr id="2" name="Picture 1"/>
          <p:cNvPicPr>
            <a:picLocks noChangeAspect="1"/>
          </p:cNvPicPr>
          <p:nvPr/>
        </p:nvPicPr>
        <p:blipFill>
          <a:blip r:embed="rId2"/>
          <a:stretch>
            <a:fillRect/>
          </a:stretch>
        </p:blipFill>
        <p:spPr>
          <a:xfrm>
            <a:off x="9448799" y="1888097"/>
            <a:ext cx="2462011" cy="3390900"/>
          </a:xfrm>
          <a:prstGeom prst="rect">
            <a:avLst/>
          </a:prstGeom>
        </p:spPr>
      </p:pic>
    </p:spTree>
    <p:extLst>
      <p:ext uri="{BB962C8B-B14F-4D97-AF65-F5344CB8AC3E}">
        <p14:creationId xmlns:p14="http://schemas.microsoft.com/office/powerpoint/2010/main" val="257296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1981200" y="274638"/>
            <a:ext cx="7467600" cy="754062"/>
          </a:xfrm>
        </p:spPr>
        <p:txBody>
          <a:bodyPr vert="horz" wrap="square" lIns="91440" tIns="45720" rIns="91440" bIns="45720" numCol="1" rtlCol="0" anchor="t" anchorCtr="0" compatLnSpc="1">
            <a:prstTxWarp prst="textNoShape">
              <a:avLst/>
            </a:prstTxWarp>
            <a:noAutofit/>
          </a:bodyPr>
          <a:lstStyle/>
          <a:p>
            <a:pPr eaLnBrk="1" hangingPunct="1"/>
            <a:r>
              <a:rPr lang="en-US" altLang="en-US" dirty="0" smtClean="0">
                <a:ea typeface="ＭＳ Ｐゴシック" panose="020B0600070205080204" pitchFamily="34" charset="-128"/>
              </a:rPr>
              <a:t>BEN &amp; JERRY’S PACKAGING </a:t>
            </a:r>
            <a:endParaRPr lang="en-US" altLang="en-US" cap="none" dirty="0" smtClean="0">
              <a:ea typeface="ＭＳ Ｐゴシック" panose="020B0600070205080204" pitchFamily="34" charset="-128"/>
            </a:endParaRPr>
          </a:p>
        </p:txBody>
      </p:sp>
      <p:pic>
        <p:nvPicPr>
          <p:cNvPr id="5" name="Content Placeholder 4"/>
          <p:cNvPicPr>
            <a:picLocks noGrp="1" noChangeAspect="1"/>
          </p:cNvPicPr>
          <p:nvPr>
            <p:ph idx="1"/>
          </p:nvPr>
        </p:nvPicPr>
        <p:blipFill>
          <a:blip r:embed="rId3"/>
          <a:stretch>
            <a:fillRect/>
          </a:stretch>
        </p:blipFill>
        <p:spPr>
          <a:xfrm>
            <a:off x="2449514" y="1782762"/>
            <a:ext cx="4400550" cy="3665538"/>
          </a:xfrm>
          <a:prstGeom prst="rect">
            <a:avLst/>
          </a:prstGeom>
        </p:spPr>
      </p:pic>
      <p:sp>
        <p:nvSpPr>
          <p:cNvPr id="11267" name="TextBox 4"/>
          <p:cNvSpPr txBox="1">
            <a:spLocks noChangeArrowheads="1"/>
          </p:cNvSpPr>
          <p:nvPr/>
        </p:nvSpPr>
        <p:spPr bwMode="auto">
          <a:xfrm>
            <a:off x="6850064" y="1816100"/>
            <a:ext cx="3400425"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Char char="•"/>
            </a:pPr>
            <a:r>
              <a:rPr lang="en-US" altLang="en-US" sz="2300" dirty="0">
                <a:latin typeface="Century Schoolbook" panose="02040604050505020304" pitchFamily="18" charset="0"/>
              </a:rPr>
              <a:t> </a:t>
            </a:r>
            <a:r>
              <a:rPr lang="en-US" altLang="en-US" sz="2300" dirty="0" smtClean="0">
                <a:latin typeface="Century Schoolbook" panose="02040604050505020304" pitchFamily="18" charset="0"/>
              </a:rPr>
              <a:t> The video shows the “happy cows on grass”</a:t>
            </a:r>
            <a:endParaRPr lang="en-US" altLang="en-US" sz="2300" dirty="0">
              <a:latin typeface="Century Schoolbook" panose="02040604050505020304" pitchFamily="18" charset="0"/>
            </a:endParaRPr>
          </a:p>
          <a:p>
            <a:pPr eaLnBrk="1" hangingPunct="1">
              <a:buFont typeface="Arial" panose="020B0604020202020204" pitchFamily="34" charset="0"/>
              <a:buChar char="•"/>
            </a:pPr>
            <a:r>
              <a:rPr lang="en-US" altLang="en-US" sz="2300" dirty="0">
                <a:latin typeface="Century Schoolbook" panose="02040604050505020304" pitchFamily="18" charset="0"/>
              </a:rPr>
              <a:t> </a:t>
            </a:r>
            <a:r>
              <a:rPr lang="en-US" altLang="en-US" sz="2300" dirty="0" smtClean="0">
                <a:latin typeface="Century Schoolbook" panose="02040604050505020304" pitchFamily="18" charset="0"/>
              </a:rPr>
              <a:t>The images indicate the advertisement that Ehler claims deceptive due to the images of happy cows and the message conveyed.</a:t>
            </a:r>
            <a:endParaRPr lang="en-US" altLang="en-US" sz="2300" dirty="0">
              <a:latin typeface="Century Schoolbook" panose="02040604050505020304" pitchFamily="18" charset="0"/>
            </a:endParaRPr>
          </a:p>
        </p:txBody>
      </p:sp>
      <p:sp>
        <p:nvSpPr>
          <p:cNvPr id="11268" name="TextBox 4"/>
          <p:cNvSpPr txBox="1">
            <a:spLocks noChangeArrowheads="1"/>
          </p:cNvSpPr>
          <p:nvPr/>
        </p:nvSpPr>
        <p:spPr bwMode="auto">
          <a:xfrm>
            <a:off x="1981200" y="1028700"/>
            <a:ext cx="7467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smtClean="0"/>
              <a:t>YouTube Video Link: </a:t>
            </a:r>
            <a:r>
              <a:rPr lang="en-US" dirty="0" smtClean="0">
                <a:hlinkClick r:id="rId4"/>
              </a:rPr>
              <a:t>https://www.youtube.com/watch?v=U4NXY9Ws_js</a:t>
            </a:r>
            <a:endParaRPr lang="en-US" altLang="en-US" dirty="0"/>
          </a:p>
        </p:txBody>
      </p:sp>
    </p:spTree>
    <p:extLst>
      <p:ext uri="{BB962C8B-B14F-4D97-AF65-F5344CB8AC3E}">
        <p14:creationId xmlns:p14="http://schemas.microsoft.com/office/powerpoint/2010/main" val="23733902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APPEAL</a:t>
            </a:r>
          </a:p>
        </p:txBody>
      </p:sp>
      <p:sp>
        <p:nvSpPr>
          <p:cNvPr id="3" name="Content Placeholder 2"/>
          <p:cNvSpPr>
            <a:spLocks noGrp="1"/>
          </p:cNvSpPr>
          <p:nvPr>
            <p:ph sz="half" idx="1"/>
          </p:nvPr>
        </p:nvSpPr>
        <p:spPr>
          <a:xfrm>
            <a:off x="1103312" y="1853249"/>
            <a:ext cx="5271730" cy="4403090"/>
          </a:xfrm>
        </p:spPr>
        <p:txBody>
          <a:bodyPr>
            <a:normAutofit fontScale="85000" lnSpcReduction="20000"/>
          </a:bodyPr>
          <a:lstStyle/>
          <a:p>
            <a:pPr>
              <a:buFont typeface="Arial" panose="020B0604020202020204" pitchFamily="34" charset="0"/>
              <a:buChar char="•"/>
            </a:pPr>
            <a:r>
              <a:rPr lang="en-US" dirty="0"/>
              <a:t>Plaintiff Ehlers has purchased the Phish Food, One Love, Americone Dream, Tonight Dough, Chocolate Chip Cookie Dough, Mint Chocolate Cookie, S'Mores, and New York Super Fudge Chunk varieties of Ben &amp; Jerry's products</a:t>
            </a:r>
          </a:p>
          <a:p>
            <a:pPr>
              <a:buFont typeface="Arial" panose="020B0604020202020204" pitchFamily="34" charset="0"/>
              <a:buChar char="•"/>
            </a:pPr>
            <a:r>
              <a:rPr lang="en-US" altLang="en-US" dirty="0">
                <a:ea typeface="ＭＳ Ｐゴシック" panose="020B0600070205080204" pitchFamily="34" charset="-128"/>
              </a:rPr>
              <a:t>Ehler alleged that more than half the milk and cream used in Ben &amp; Jerry's ice cream actually came from "factory-style, mass-production" dairy operations.</a:t>
            </a:r>
          </a:p>
          <a:p>
            <a:pPr>
              <a:buFont typeface="Arial" panose="020B0604020202020204" pitchFamily="34" charset="0"/>
              <a:buChar char="•"/>
            </a:pPr>
            <a:r>
              <a:rPr lang="en-US" altLang="en-US" dirty="0">
                <a:ea typeface="ＭＳ Ｐゴシック" panose="020B0600070205080204" pitchFamily="34" charset="-128"/>
              </a:rPr>
              <a:t>He further states that misleading marketing enabled Ben &amp; Jerry's to charge premium prices, and violated a Vermont consumer protection law.</a:t>
            </a:r>
          </a:p>
          <a:p>
            <a:pPr>
              <a:buFont typeface="Arial" panose="020B0604020202020204" pitchFamily="34" charset="0"/>
              <a:buChar char="•"/>
            </a:pPr>
            <a:r>
              <a:rPr lang="en-US" altLang="en-US" dirty="0">
                <a:ea typeface="ＭＳ Ｐゴシック" panose="020B0600070205080204" pitchFamily="34" charset="-128"/>
              </a:rPr>
              <a:t> He states that  Ben &amp; Jerry’s  and their parent company Unilever are taking advantage of standards set by the former management which they haven’t been able to keep.</a:t>
            </a:r>
          </a:p>
          <a:p>
            <a:pPr>
              <a:buFont typeface="Arial" panose="020B0604020202020204" pitchFamily="34" charset="0"/>
              <a:buChar char="•"/>
            </a:pPr>
            <a:r>
              <a:rPr lang="en-US" altLang="en-US" dirty="0">
                <a:ea typeface="ＭＳ Ｐゴシック" panose="020B0600070205080204" pitchFamily="34" charset="-128"/>
              </a:rPr>
              <a:t> Additionally, he claimed that such advertising posed a threat to the consumers who relied on the company information on being a healthy products producer.</a:t>
            </a:r>
          </a:p>
          <a:p>
            <a:pPr>
              <a:buFont typeface="Arial" panose="020B0604020202020204" pitchFamily="34" charset="0"/>
              <a:buChar char="•"/>
            </a:pPr>
            <a:r>
              <a:rPr lang="en-US" altLang="en-US" dirty="0">
                <a:ea typeface="ＭＳ Ｐゴシック" panose="020B0600070205080204" pitchFamily="34" charset="-128"/>
              </a:rPr>
              <a:t>The ruling of the case was on May 7</a:t>
            </a:r>
            <a:r>
              <a:rPr lang="en-US" altLang="en-US" baseline="30000" dirty="0">
                <a:ea typeface="ＭＳ Ｐゴシック" panose="020B0600070205080204" pitchFamily="34" charset="-128"/>
              </a:rPr>
              <a:t>th</a:t>
            </a:r>
            <a:r>
              <a:rPr lang="en-US" altLang="en-US" dirty="0">
                <a:ea typeface="ＭＳ Ｐゴシック" panose="020B0600070205080204" pitchFamily="34" charset="-128"/>
              </a:rPr>
              <a:t> 2020.</a:t>
            </a:r>
          </a:p>
          <a:p>
            <a:endParaRPr lang="en-US" dirty="0"/>
          </a:p>
        </p:txBody>
      </p:sp>
      <p:pic>
        <p:nvPicPr>
          <p:cNvPr id="5" name="Content Placeholder 4"/>
          <p:cNvPicPr>
            <a:picLocks noGrp="1" noChangeAspect="1"/>
          </p:cNvPicPr>
          <p:nvPr>
            <p:ph sz="half" idx="2"/>
          </p:nvPr>
        </p:nvPicPr>
        <p:blipFill>
          <a:blip r:embed="rId2"/>
          <a:stretch>
            <a:fillRect/>
          </a:stretch>
        </p:blipFill>
        <p:spPr>
          <a:xfrm>
            <a:off x="7028656" y="2060575"/>
            <a:ext cx="3022178" cy="2824163"/>
          </a:xfrm>
          <a:prstGeom prst="rect">
            <a:avLst/>
          </a:prstGeom>
        </p:spPr>
      </p:pic>
      <p:pic>
        <p:nvPicPr>
          <p:cNvPr id="6" name="Picture 5"/>
          <p:cNvPicPr>
            <a:picLocks noChangeAspect="1"/>
          </p:cNvPicPr>
          <p:nvPr/>
        </p:nvPicPr>
        <p:blipFill>
          <a:blip r:embed="rId3"/>
          <a:stretch>
            <a:fillRect/>
          </a:stretch>
        </p:blipFill>
        <p:spPr>
          <a:xfrm>
            <a:off x="5348472" y="5800725"/>
            <a:ext cx="1171575" cy="1057275"/>
          </a:xfrm>
          <a:prstGeom prst="rect">
            <a:avLst/>
          </a:prstGeom>
        </p:spPr>
      </p:pic>
    </p:spTree>
    <p:extLst>
      <p:ext uri="{BB962C8B-B14F-4D97-AF65-F5344CB8AC3E}">
        <p14:creationId xmlns:p14="http://schemas.microsoft.com/office/powerpoint/2010/main" val="238460098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WHAT DOES IT ALL MEAN?</a:t>
            </a:r>
            <a:endParaRPr lang="en-US" dirty="0"/>
          </a:p>
        </p:txBody>
      </p:sp>
      <p:sp>
        <p:nvSpPr>
          <p:cNvPr id="3" name="Content Placeholder 2"/>
          <p:cNvSpPr>
            <a:spLocks noGrp="1"/>
          </p:cNvSpPr>
          <p:nvPr>
            <p:ph idx="1"/>
          </p:nvPr>
        </p:nvSpPr>
        <p:spPr>
          <a:xfrm>
            <a:off x="1103312" y="1442434"/>
            <a:ext cx="8946541" cy="4805965"/>
          </a:xfrm>
        </p:spPr>
        <p:txBody>
          <a:bodyPr>
            <a:normAutofit/>
          </a:bodyPr>
          <a:lstStyle/>
          <a:p>
            <a:r>
              <a:rPr lang="en-US" dirty="0"/>
              <a:t>Advertising injury: this entails the actions on a company in the process of advertising its products or services and the injured party can receive  compensatory </a:t>
            </a:r>
            <a:r>
              <a:rPr lang="en-US" dirty="0" smtClean="0"/>
              <a:t>damages- </a:t>
            </a:r>
            <a:r>
              <a:rPr lang="en-US" dirty="0"/>
              <a:t>Ben and Jerry’s are accused of misleading adverts </a:t>
            </a:r>
            <a:r>
              <a:rPr lang="en-US" dirty="0" smtClean="0"/>
              <a:t>making </a:t>
            </a:r>
            <a:r>
              <a:rPr lang="en-US" dirty="0"/>
              <a:t>great profits at the detriment of the consumers.</a:t>
            </a:r>
          </a:p>
          <a:p>
            <a:r>
              <a:rPr lang="en-US" dirty="0" smtClean="0"/>
              <a:t> </a:t>
            </a:r>
            <a:r>
              <a:rPr lang="en-US" dirty="0"/>
              <a:t>Class actions: a legal file against the defendant by a group </a:t>
            </a:r>
            <a:r>
              <a:rPr lang="en-US" dirty="0" smtClean="0"/>
              <a:t>of people – Ehler on behalf of the consumers files a suit against the Ben&amp; Jerry’s.  </a:t>
            </a:r>
            <a:endParaRPr lang="en-US" dirty="0"/>
          </a:p>
          <a:p>
            <a:r>
              <a:rPr lang="en-US" dirty="0" smtClean="0"/>
              <a:t>Commonality: These entails questions of the law that are common to the class members and are accorded more weight compared to individual questions: </a:t>
            </a:r>
          </a:p>
          <a:p>
            <a:pPr lvl="5"/>
            <a:r>
              <a:rPr lang="en-US" dirty="0" smtClean="0"/>
              <a:t>does </a:t>
            </a:r>
            <a:r>
              <a:rPr lang="en-US" dirty="0"/>
              <a:t>the advert imply that the ice cream is exclusively from happy </a:t>
            </a:r>
            <a:r>
              <a:rPr lang="en-US" dirty="0" smtClean="0"/>
              <a:t>cows</a:t>
            </a:r>
          </a:p>
          <a:p>
            <a:pPr lvl="5"/>
            <a:r>
              <a:rPr lang="en-US" dirty="0" smtClean="0"/>
              <a:t>Does the company conceal material parts about the products </a:t>
            </a:r>
          </a:p>
          <a:p>
            <a:pPr lvl="5"/>
            <a:r>
              <a:rPr lang="en-US" dirty="0" smtClean="0"/>
              <a:t>Has the company retained ill-gotten gains from the class</a:t>
            </a:r>
          </a:p>
          <a:p>
            <a:pPr lvl="6"/>
            <a:endParaRPr lang="en-US" dirty="0" smtClean="0"/>
          </a:p>
          <a:p>
            <a:pPr marL="0" indent="0">
              <a:buNone/>
            </a:pP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228764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743894" cy="562377"/>
          </a:xfrm>
        </p:spPr>
        <p:txBody>
          <a:bodyPr>
            <a:normAutofit fontScale="90000"/>
          </a:bodyPr>
          <a:lstStyle/>
          <a:p>
            <a:r>
              <a:rPr lang="en-US" dirty="0" smtClean="0"/>
              <a:t>Cont</a:t>
            </a:r>
            <a:r>
              <a:rPr lang="en-US" dirty="0"/>
              <a:t>.</a:t>
            </a:r>
          </a:p>
        </p:txBody>
      </p:sp>
      <p:sp>
        <p:nvSpPr>
          <p:cNvPr id="3" name="Content Placeholder 2"/>
          <p:cNvSpPr>
            <a:spLocks noGrp="1"/>
          </p:cNvSpPr>
          <p:nvPr>
            <p:ph idx="1"/>
          </p:nvPr>
        </p:nvSpPr>
        <p:spPr>
          <a:xfrm>
            <a:off x="677334" y="1275009"/>
            <a:ext cx="8596668" cy="4766354"/>
          </a:xfrm>
        </p:spPr>
        <p:txBody>
          <a:bodyPr>
            <a:normAutofit/>
          </a:bodyPr>
          <a:lstStyle/>
          <a:p>
            <a:pPr lvl="2"/>
            <a:r>
              <a:rPr lang="en-US" dirty="0" smtClean="0"/>
              <a:t>Ben &amp;Jerry’s won the case because the plaintiff could hardly proof commonality. a</a:t>
            </a:r>
          </a:p>
          <a:p>
            <a:pPr lvl="2"/>
            <a:r>
              <a:rPr lang="en-US" dirty="0" smtClean="0"/>
              <a:t>Particularly,  there is no clause that states that the ice cream comes from strictly happy cows and also the company does not give any succinct definition of what happy cows are.  Moreover happy is not quantifiable.</a:t>
            </a:r>
          </a:p>
          <a:p>
            <a:pPr lvl="2"/>
            <a:r>
              <a:rPr lang="en-US" dirty="0" smtClean="0"/>
              <a:t>Judge </a:t>
            </a:r>
            <a:r>
              <a:rPr lang="en-US" dirty="0"/>
              <a:t>Christina Reiss  stated the following in her ruling , “[a] plaintiff who alleges that he was deceived by an advertisement may not misquote or misleadingly excerpt the language of the advertisement in his pleadings and expect his action to survive a motion to dismiss."</a:t>
            </a:r>
          </a:p>
          <a:p>
            <a:pPr lvl="2"/>
            <a:r>
              <a:rPr lang="en-US" dirty="0" smtClean="0"/>
              <a:t>Also, the class could not provide evidence of exploitation as a result of the advert and the label.</a:t>
            </a:r>
          </a:p>
          <a:p>
            <a:pPr lvl="2"/>
            <a:endParaRPr lang="en-US" dirty="0"/>
          </a:p>
          <a:p>
            <a:pPr lvl="2"/>
            <a:endParaRPr lang="en-US" dirty="0" smtClean="0"/>
          </a:p>
        </p:txBody>
      </p:sp>
      <p:pic>
        <p:nvPicPr>
          <p:cNvPr id="4" name="Content Placeholder 4"/>
          <p:cNvPicPr>
            <a:picLocks noChangeAspect="1"/>
          </p:cNvPicPr>
          <p:nvPr/>
        </p:nvPicPr>
        <p:blipFill>
          <a:blip r:embed="rId2"/>
          <a:stretch>
            <a:fillRect/>
          </a:stretch>
        </p:blipFill>
        <p:spPr>
          <a:xfrm>
            <a:off x="9169757" y="0"/>
            <a:ext cx="3022243" cy="2891306"/>
          </a:xfrm>
          <a:prstGeom prst="rect">
            <a:avLst/>
          </a:prstGeom>
        </p:spPr>
      </p:pic>
    </p:spTree>
    <p:extLst>
      <p:ext uri="{BB962C8B-B14F-4D97-AF65-F5344CB8AC3E}">
        <p14:creationId xmlns:p14="http://schemas.microsoft.com/office/powerpoint/2010/main" val="4006704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163" y="873797"/>
            <a:ext cx="6096000" cy="6217087"/>
          </a:xfrm>
          <a:prstGeom prst="rect">
            <a:avLst/>
          </a:prstGeom>
        </p:spPr>
        <p:txBody>
          <a:bodyPr>
            <a:spAutoFit/>
          </a:bodyPr>
          <a:lstStyle/>
          <a:p>
            <a:pPr marL="1143000" lvl="2" indent="-228600" defTabSz="457200">
              <a:spcBef>
                <a:spcPts val="1000"/>
              </a:spcBef>
              <a:buClr>
                <a:schemeClr val="bg2">
                  <a:lumMod val="40000"/>
                  <a:lumOff val="60000"/>
                </a:schemeClr>
              </a:buClr>
              <a:buSzPct val="80000"/>
              <a:buFont typeface="Wingdings 3" charset="2"/>
              <a:buChar char=""/>
            </a:pPr>
            <a:r>
              <a:rPr lang="en-US" sz="1600" dirty="0">
                <a:latin typeface="+mj-lt"/>
                <a:ea typeface="+mj-ea"/>
                <a:cs typeface="+mj-cs"/>
              </a:rPr>
              <a:t>Ben &amp;Jerry’s won the case because the plaintiff could hardly proof commonality. </a:t>
            </a:r>
          </a:p>
          <a:p>
            <a:pPr marL="1143000" lvl="2" indent="-228600" defTabSz="457200">
              <a:spcBef>
                <a:spcPts val="1000"/>
              </a:spcBef>
              <a:buClr>
                <a:schemeClr val="bg2">
                  <a:lumMod val="40000"/>
                  <a:lumOff val="60000"/>
                </a:schemeClr>
              </a:buClr>
              <a:buSzPct val="80000"/>
              <a:buFont typeface="Wingdings 3" charset="2"/>
              <a:buChar char=""/>
            </a:pPr>
            <a:r>
              <a:rPr lang="en-US" sz="1600" dirty="0">
                <a:latin typeface="+mj-lt"/>
                <a:ea typeface="+mj-ea"/>
                <a:cs typeface="+mj-cs"/>
              </a:rPr>
              <a:t>Express warranty:  this is a statement that is created by a seller that that is either a fact or guarantee on the products sold and forms bargain basis and grounds to complain if the product fail to meet the promised fact or quality.</a:t>
            </a:r>
          </a:p>
          <a:p>
            <a:pPr marL="1143000" lvl="2" indent="-228600" defTabSz="457200">
              <a:spcBef>
                <a:spcPts val="1000"/>
              </a:spcBef>
              <a:buClr>
                <a:schemeClr val="bg2">
                  <a:lumMod val="40000"/>
                  <a:lumOff val="60000"/>
                </a:schemeClr>
              </a:buClr>
              <a:buSzPct val="80000"/>
              <a:buFont typeface="Wingdings 3" charset="2"/>
              <a:buChar char=""/>
            </a:pPr>
            <a:r>
              <a:rPr lang="en-US" sz="1600" dirty="0">
                <a:latin typeface="+mj-lt"/>
                <a:ea typeface="+mj-ea"/>
                <a:cs typeface="+mj-cs"/>
              </a:rPr>
              <a:t>Ben and Jerry’s haven’t stated any precise warrant.</a:t>
            </a:r>
          </a:p>
          <a:p>
            <a:pPr marL="1143000" lvl="2" indent="-228600" defTabSz="457200">
              <a:spcBef>
                <a:spcPts val="1000"/>
              </a:spcBef>
              <a:buClr>
                <a:schemeClr val="bg2">
                  <a:lumMod val="40000"/>
                  <a:lumOff val="60000"/>
                </a:schemeClr>
              </a:buClr>
              <a:buSzPct val="80000"/>
              <a:buFont typeface="Wingdings 3" charset="2"/>
              <a:buChar char=""/>
            </a:pPr>
            <a:r>
              <a:rPr lang="en-US" sz="1600" dirty="0">
                <a:latin typeface="+mj-lt"/>
                <a:ea typeface="+mj-ea"/>
                <a:cs typeface="+mj-cs"/>
              </a:rPr>
              <a:t>Accordingly, the court held that “because neither Ben &amp; Jerry’s products nor its website represents that its ingredients are “sourced exclusively” from Caring Dairy farms, Plaintiff’s entire claim is grounded on a single phrase in a single heading on a multipage website which is neither false nor misleading when considered as a whole</a:t>
            </a:r>
          </a:p>
          <a:p>
            <a:pPr marL="1143000" lvl="2" indent="-228600" defTabSz="457200">
              <a:spcBef>
                <a:spcPts val="1000"/>
              </a:spcBef>
              <a:buClr>
                <a:schemeClr val="bg2">
                  <a:lumMod val="40000"/>
                  <a:lumOff val="60000"/>
                </a:schemeClr>
              </a:buClr>
              <a:buSzPct val="80000"/>
              <a:buFont typeface="Wingdings 3" charset="2"/>
              <a:buChar char=""/>
            </a:pPr>
            <a:endParaRPr lang="en-US" sz="1600" dirty="0">
              <a:latin typeface="+mj-lt"/>
              <a:ea typeface="+mj-ea"/>
              <a:cs typeface="+mj-cs"/>
            </a:endParaRPr>
          </a:p>
          <a:p>
            <a:pPr marL="1143000" lvl="2" indent="-228600" defTabSz="457200">
              <a:spcBef>
                <a:spcPts val="1000"/>
              </a:spcBef>
              <a:buClr>
                <a:srgbClr val="90C226"/>
              </a:buClr>
              <a:buSzPct val="80000"/>
              <a:buFont typeface="Wingdings 3" charset="2"/>
              <a:buChar char=""/>
            </a:pPr>
            <a:endParaRPr lang="en-US" sz="1400" dirty="0" smtClean="0">
              <a:solidFill>
                <a:prstClr val="black">
                  <a:lumMod val="75000"/>
                  <a:lumOff val="25000"/>
                </a:prstClr>
              </a:solidFill>
            </a:endParaRPr>
          </a:p>
          <a:p>
            <a:pPr marL="1143000" lvl="2" indent="-228600" defTabSz="457200">
              <a:spcBef>
                <a:spcPts val="1000"/>
              </a:spcBef>
              <a:buClr>
                <a:srgbClr val="90C226"/>
              </a:buClr>
              <a:buSzPct val="80000"/>
              <a:buFont typeface="Wingdings 3" charset="2"/>
              <a:buChar char=""/>
            </a:pPr>
            <a:endParaRPr lang="en-US" sz="1400" dirty="0" smtClean="0">
              <a:solidFill>
                <a:prstClr val="black">
                  <a:lumMod val="75000"/>
                  <a:lumOff val="25000"/>
                </a:prstClr>
              </a:solidFill>
            </a:endParaRPr>
          </a:p>
          <a:p>
            <a:pPr lvl="2"/>
            <a:endParaRPr lang="en-US" b="1" dirty="0" smtClean="0"/>
          </a:p>
        </p:txBody>
      </p:sp>
    </p:spTree>
    <p:extLst>
      <p:ext uri="{BB962C8B-B14F-4D97-AF65-F5344CB8AC3E}">
        <p14:creationId xmlns:p14="http://schemas.microsoft.com/office/powerpoint/2010/main" val="108033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bwMode="auto">
          <a:xfrm>
            <a:off x="1981200" y="274638"/>
            <a:ext cx="7467600" cy="715962"/>
          </a:xfrm>
        </p:spPr>
        <p:txBody>
          <a:bodyPr vert="horz" wrap="square" lIns="91440" tIns="45720" rIns="91440" bIns="45720" numCol="1" rtlCol="0" anchor="t" anchorCtr="0" compatLnSpc="1">
            <a:prstTxWarp prst="textNoShape">
              <a:avLst/>
            </a:prstTxWarp>
            <a:noAutofit/>
          </a:bodyPr>
          <a:lstStyle/>
          <a:p>
            <a:r>
              <a:rPr lang="en-US" altLang="en-US" cap="none" dirty="0" smtClean="0">
                <a:ea typeface="ＭＳ Ｐゴシック" panose="020B0600070205080204" pitchFamily="34" charset="-128"/>
              </a:rPr>
              <a:t>HOW TO PROTECT YOUR COMPANY</a:t>
            </a:r>
          </a:p>
        </p:txBody>
      </p:sp>
      <p:sp>
        <p:nvSpPr>
          <p:cNvPr id="17411" name="Content Placeholder 2"/>
          <p:cNvSpPr>
            <a:spLocks noGrp="1"/>
          </p:cNvSpPr>
          <p:nvPr>
            <p:ph idx="1"/>
          </p:nvPr>
        </p:nvSpPr>
        <p:spPr>
          <a:xfrm>
            <a:off x="2099256" y="1751527"/>
            <a:ext cx="7349544" cy="4722299"/>
          </a:xfrm>
        </p:spPr>
        <p:txBody>
          <a:bodyPr>
            <a:normAutofit/>
          </a:bodyPr>
          <a:lstStyle/>
          <a:p>
            <a:pPr>
              <a:buFont typeface="Arial" panose="020B0604020202020204" pitchFamily="34" charset="0"/>
              <a:buChar char="•"/>
            </a:pPr>
            <a:r>
              <a:rPr lang="en-US" altLang="en-US" dirty="0" smtClean="0">
                <a:ea typeface="ＭＳ Ｐゴシック" panose="020B0600070205080204" pitchFamily="34" charset="-128"/>
              </a:rPr>
              <a:t>Ben &amp; Jerry’s has now dropped the claim on their packaging that their products come from “happy cows”.  This will eliminate any controversies on the nature of  their products .</a:t>
            </a:r>
          </a:p>
          <a:p>
            <a:pPr>
              <a:buFont typeface="Arial" panose="020B0604020202020204" pitchFamily="34" charset="0"/>
              <a:buChar char="•"/>
            </a:pPr>
            <a:r>
              <a:rPr lang="en-US" altLang="en-US" dirty="0" smtClean="0">
                <a:ea typeface="ＭＳ Ｐゴシック" panose="020B0600070205080204" pitchFamily="34" charset="-128"/>
              </a:rPr>
              <a:t>By stating clearly what the ice creams and other products are made of, Ben and Jerry’s can avoid the risk of false advertising .</a:t>
            </a:r>
          </a:p>
          <a:p>
            <a:pPr>
              <a:buFont typeface="Arial" panose="020B0604020202020204" pitchFamily="34" charset="0"/>
              <a:buChar char="•"/>
            </a:pPr>
            <a:r>
              <a:rPr lang="en-US" altLang="en-US" dirty="0" smtClean="0">
                <a:ea typeface="ＭＳ Ｐゴシック" panose="020B0600070205080204" pitchFamily="34" charset="-128"/>
              </a:rPr>
              <a:t>Giving precise and non-committal information, a company does not perform its social  duty but also  avoid any bidding clauses that could be used against it.</a:t>
            </a:r>
          </a:p>
          <a:p>
            <a:pPr>
              <a:buFont typeface="Arial" panose="020B0604020202020204" pitchFamily="34" charset="0"/>
              <a:buChar char="•"/>
            </a:pPr>
            <a:endParaRPr lang="en-US" altLang="en-US" dirty="0" smtClean="0">
              <a:ea typeface="ＭＳ Ｐゴシック" panose="020B0600070205080204" pitchFamily="34" charset="-128"/>
            </a:endParaRPr>
          </a:p>
          <a:p>
            <a:pPr lvl="1">
              <a:buFont typeface="Courier New" panose="02070309020205020404" pitchFamily="49" charset="0"/>
              <a:buChar char="o"/>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0918635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smtClean="0"/>
              <a:t>Organic </a:t>
            </a:r>
            <a:r>
              <a:rPr lang="en-US" dirty="0"/>
              <a:t>Consumers Association. (2020, January 16). </a:t>
            </a:r>
            <a:r>
              <a:rPr lang="en-US" i="1" dirty="0"/>
              <a:t>Ben &amp; Jerry's stops calling cows 'Happy' after being sued for false advertising</a:t>
            </a:r>
            <a:r>
              <a:rPr lang="en-US" dirty="0"/>
              <a:t>. PR Newswire: press release distribution, targeting, monitoring and marketing. </a:t>
            </a:r>
            <a:r>
              <a:rPr lang="en-US" dirty="0">
                <a:hlinkClick r:id="rId2"/>
              </a:rPr>
              <a:t>https://www.prnewswire.com/news-releases/ben--</a:t>
            </a:r>
            <a:r>
              <a:rPr lang="en-US" dirty="0" smtClean="0">
                <a:hlinkClick r:id="rId2"/>
              </a:rPr>
              <a:t>jerrys-stops-calling-cows-happy-after-being-sued-for-false-advertising-300988510.html</a:t>
            </a:r>
            <a:endParaRPr lang="en-US" dirty="0">
              <a:hlinkClick r:id="rId2"/>
            </a:endParaRPr>
          </a:p>
          <a:p>
            <a:r>
              <a:rPr lang="en-US" dirty="0"/>
              <a:t>Ben &amp; Jerry's ice cream not sourced from 'Happy cows,' suit claims. (2019, November 11). Findlaw. </a:t>
            </a:r>
            <a:r>
              <a:rPr lang="en-US" dirty="0">
                <a:hlinkClick r:id="rId3"/>
              </a:rPr>
              <a:t>https://</a:t>
            </a:r>
            <a:r>
              <a:rPr lang="en-US" dirty="0" smtClean="0">
                <a:hlinkClick r:id="rId3"/>
              </a:rPr>
              <a:t>blogs.findlaw.com/legalgrounds/2019/11/ben.html</a:t>
            </a:r>
            <a:endParaRPr lang="en-US" dirty="0" smtClean="0"/>
          </a:p>
          <a:p>
            <a:r>
              <a:rPr lang="en-US" dirty="0"/>
              <a:t>Foodnavigator-usa.com. (2019, November 14). </a:t>
            </a:r>
            <a:r>
              <a:rPr lang="en-US" i="1" dirty="0"/>
              <a:t>Happy cows? Ben &amp; Jerry’s sued again over milk sourcing: ‘You will most certainly see more cases like this,’ predicts attorney</a:t>
            </a:r>
            <a:r>
              <a:rPr lang="en-US" dirty="0"/>
              <a:t>. foodnavigator-usa.com. </a:t>
            </a:r>
            <a:r>
              <a:rPr lang="en-US" u="sng" dirty="0">
                <a:hlinkClick r:id="rId4"/>
              </a:rPr>
              <a:t>https://www.foodnavigator-usa.com/Article/2019/11/14/Happy-Cows-Ben-Jerry-s-sued-again-over-milk-sourcing</a:t>
            </a:r>
            <a:endParaRPr lang="en-US" dirty="0"/>
          </a:p>
        </p:txBody>
      </p:sp>
    </p:spTree>
    <p:extLst>
      <p:ext uri="{BB962C8B-B14F-4D97-AF65-F5344CB8AC3E}">
        <p14:creationId xmlns:p14="http://schemas.microsoft.com/office/powerpoint/2010/main" val="90789988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1242</TotalTime>
  <Words>836</Words>
  <Application>Microsoft Office PowerPoint</Application>
  <PresentationFormat>Widescreen</PresentationFormat>
  <Paragraphs>57</Paragraphs>
  <Slides>10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ＭＳ Ｐゴシック</vt:lpstr>
      <vt:lpstr>Arial</vt:lpstr>
      <vt:lpstr>Calibri</vt:lpstr>
      <vt:lpstr>Century Schoolbook</vt:lpstr>
      <vt:lpstr>Courier New</vt:lpstr>
      <vt:lpstr>Trebuchet MS</vt:lpstr>
      <vt:lpstr>Wingdings 3</vt:lpstr>
      <vt:lpstr>Facet</vt:lpstr>
      <vt:lpstr>JAMES EHLER’SR  V.  BEN &amp; JERRY’S ICE CREAM</vt:lpstr>
      <vt:lpstr>THE CASE</vt:lpstr>
      <vt:lpstr>THE VERDICT</vt:lpstr>
      <vt:lpstr>BEN &amp; JERRY’S PACKAGING </vt:lpstr>
      <vt:lpstr>THE APPEAL</vt:lpstr>
      <vt:lpstr>WHAT DOES IT ALL MEAN?</vt:lpstr>
      <vt:lpstr>Cont.</vt:lpstr>
      <vt:lpstr>PowerPoint Presentation</vt:lpstr>
      <vt:lpstr>HOW TO PROTECT YOUR COMPANY</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JAMES EHLER’SR  V.  BEN &amp; JERRY’S ICE CREAM</dc:title>
  <dc:creator>danastly</dc:creator>
  <cp:lastModifiedBy>HP</cp:lastModifiedBy>
  <cp:revision>35</cp:revision>
  <dcterms:created xsi:type="dcterms:W3CDTF">2020-05-19T10:07:20Z</dcterms:created>
  <dcterms:modified xsi:type="dcterms:W3CDTF">2020-05-20T09:23:42Z</dcterms:modified>
</cp:coreProperties>
</file>